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1"/>
    <p:sldId id="257" r:id="rId52"/>
    <p:sldId id="258" r:id="rId53"/>
    <p:sldId id="259" r:id="rId54"/>
    <p:sldId id="260" r:id="rId55"/>
    <p:sldId id="261" r:id="rId56"/>
    <p:sldId id="262" r:id="rId5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eue Machina" charset="1" panose="00000500000000000000"/>
      <p:regular r:id="rId10"/>
    </p:embeddedFont>
    <p:embeddedFont>
      <p:font typeface="Neue Machina Light" charset="1" panose="00000400000000000000"/>
      <p:regular r:id="rId11"/>
    </p:embeddedFont>
    <p:embeddedFont>
      <p:font typeface="Neue Machina Ultra-Bold" charset="1" panose="00000900000000000000"/>
      <p:regular r:id="rId12"/>
    </p:embeddedFont>
    <p:embeddedFont>
      <p:font typeface="Agrandir" charset="1" panose="00000500000000000000"/>
      <p:regular r:id="rId13"/>
    </p:embeddedFont>
    <p:embeddedFont>
      <p:font typeface="Agrandir Bold" charset="1" panose="00000800000000000000"/>
      <p:regular r:id="rId14"/>
    </p:embeddedFont>
    <p:embeddedFont>
      <p:font typeface="Agrandir Italics" charset="1" panose="00000500000000000000"/>
      <p:regular r:id="rId15"/>
    </p:embeddedFont>
    <p:embeddedFont>
      <p:font typeface="Agrandir Bold Italics" charset="1" panose="00000800000000000000"/>
      <p:regular r:id="rId16"/>
    </p:embeddedFont>
    <p:embeddedFont>
      <p:font typeface="Agrandir Thin" charset="1" panose="00000200000000000000"/>
      <p:regular r:id="rId17"/>
    </p:embeddedFont>
    <p:embeddedFont>
      <p:font typeface="Agrandir Thin Italics" charset="1" panose="00000200000000000000"/>
      <p:regular r:id="rId18"/>
    </p:embeddedFont>
    <p:embeddedFont>
      <p:font typeface="Agrandir Medium" charset="1" panose="00000600000000000000"/>
      <p:regular r:id="rId19"/>
    </p:embeddedFont>
    <p:embeddedFont>
      <p:font typeface="Agrandir Medium Italics" charset="1" panose="00000600000000000000"/>
      <p:regular r:id="rId20"/>
    </p:embeddedFont>
    <p:embeddedFont>
      <p:font typeface="Agrandir Ultra-Bold" charset="1" panose="00000A00000000000000"/>
      <p:regular r:id="rId21"/>
    </p:embeddedFont>
    <p:embeddedFont>
      <p:font typeface="Agrandir Ultra-Bold Italics" charset="1" panose="00000A00000000000000"/>
      <p:regular r:id="rId22"/>
    </p:embeddedFont>
    <p:embeddedFont>
      <p:font typeface="Agrandir Heavy" charset="1" panose="00000900000000000000"/>
      <p:regular r:id="rId23"/>
    </p:embeddedFont>
    <p:embeddedFont>
      <p:font typeface="Agrandir Heavy Italics" charset="1" panose="00000900000000000000"/>
      <p:regular r:id="rId24"/>
    </p:embeddedFont>
    <p:embeddedFont>
      <p:font typeface="Open Sans" charset="1" panose="020B0606030504020204"/>
      <p:regular r:id="rId25"/>
    </p:embeddedFont>
    <p:embeddedFont>
      <p:font typeface="Open Sans Bold" charset="1" panose="020B0806030504020204"/>
      <p:regular r:id="rId26"/>
    </p:embeddedFont>
    <p:embeddedFont>
      <p:font typeface="Open Sans Italics" charset="1" panose="020B0606030504020204"/>
      <p:regular r:id="rId27"/>
    </p:embeddedFont>
    <p:embeddedFont>
      <p:font typeface="Open Sans Bold Italics" charset="1" panose="020B0806030504020204"/>
      <p:regular r:id="rId28"/>
    </p:embeddedFont>
    <p:embeddedFont>
      <p:font typeface="Open Sans Light" charset="1" panose="020B0306030504020204"/>
      <p:regular r:id="rId29"/>
    </p:embeddedFont>
    <p:embeddedFont>
      <p:font typeface="Open Sans Light Italics" charset="1" panose="020B0306030504020204"/>
      <p:regular r:id="rId30"/>
    </p:embeddedFont>
    <p:embeddedFont>
      <p:font typeface="Open Sans Ultra-Bold" charset="1" panose="00000000000000000000"/>
      <p:regular r:id="rId31"/>
    </p:embeddedFont>
    <p:embeddedFont>
      <p:font typeface="Open Sans Ultra-Bold Italics" charset="1" panose="00000000000000000000"/>
      <p:regular r:id="rId32"/>
    </p:embeddedFont>
    <p:embeddedFont>
      <p:font typeface="Montserrat" charset="1" panose="00000500000000000000"/>
      <p:regular r:id="rId33"/>
    </p:embeddedFont>
    <p:embeddedFont>
      <p:font typeface="Montserrat Bold" charset="1" panose="00000800000000000000"/>
      <p:regular r:id="rId34"/>
    </p:embeddedFont>
    <p:embeddedFont>
      <p:font typeface="Montserrat Italics" charset="1" panose="00000500000000000000"/>
      <p:regular r:id="rId35"/>
    </p:embeddedFont>
    <p:embeddedFont>
      <p:font typeface="Montserrat Bold Italics" charset="1" panose="00000800000000000000"/>
      <p:regular r:id="rId36"/>
    </p:embeddedFont>
    <p:embeddedFont>
      <p:font typeface="Montserrat Thin" charset="1" panose="00000300000000000000"/>
      <p:regular r:id="rId37"/>
    </p:embeddedFont>
    <p:embeddedFont>
      <p:font typeface="Montserrat Thin Italics" charset="1" panose="00000300000000000000"/>
      <p:regular r:id="rId38"/>
    </p:embeddedFont>
    <p:embeddedFont>
      <p:font typeface="Montserrat Extra-Light" charset="1" panose="00000300000000000000"/>
      <p:regular r:id="rId39"/>
    </p:embeddedFont>
    <p:embeddedFont>
      <p:font typeface="Montserrat Extra-Light Italics" charset="1" panose="00000300000000000000"/>
      <p:regular r:id="rId40"/>
    </p:embeddedFont>
    <p:embeddedFont>
      <p:font typeface="Montserrat Light" charset="1" panose="00000400000000000000"/>
      <p:regular r:id="rId41"/>
    </p:embeddedFont>
    <p:embeddedFont>
      <p:font typeface="Montserrat Light Italics" charset="1" panose="00000400000000000000"/>
      <p:regular r:id="rId42"/>
    </p:embeddedFont>
    <p:embeddedFont>
      <p:font typeface="Montserrat Medium" charset="1" panose="00000600000000000000"/>
      <p:regular r:id="rId43"/>
    </p:embeddedFont>
    <p:embeddedFont>
      <p:font typeface="Montserrat Medium Italics" charset="1" panose="00000600000000000000"/>
      <p:regular r:id="rId44"/>
    </p:embeddedFont>
    <p:embeddedFont>
      <p:font typeface="Montserrat Semi-Bold" charset="1" panose="00000700000000000000"/>
      <p:regular r:id="rId45"/>
    </p:embeddedFont>
    <p:embeddedFont>
      <p:font typeface="Montserrat Semi-Bold Italics" charset="1" panose="00000700000000000000"/>
      <p:regular r:id="rId46"/>
    </p:embeddedFont>
    <p:embeddedFont>
      <p:font typeface="Montserrat Ultra-Bold" charset="1" panose="00000900000000000000"/>
      <p:regular r:id="rId47"/>
    </p:embeddedFont>
    <p:embeddedFont>
      <p:font typeface="Montserrat Ultra-Bold Italics" charset="1" panose="00000900000000000000"/>
      <p:regular r:id="rId48"/>
    </p:embeddedFont>
    <p:embeddedFont>
      <p:font typeface="Montserrat Heavy" charset="1" panose="00000A00000000000000"/>
      <p:regular r:id="rId49"/>
    </p:embeddedFont>
    <p:embeddedFont>
      <p:font typeface="Montserrat Heavy Italics" charset="1" panose="00000A00000000000000"/>
      <p:regular r:id="rId5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slides/slide1.xml" Type="http://schemas.openxmlformats.org/officeDocument/2006/relationships/slide"/><Relationship Id="rId52" Target="slides/slide2.xml" Type="http://schemas.openxmlformats.org/officeDocument/2006/relationships/slide"/><Relationship Id="rId53" Target="slides/slide3.xml" Type="http://schemas.openxmlformats.org/officeDocument/2006/relationships/slide"/><Relationship Id="rId54" Target="slides/slide4.xml" Type="http://schemas.openxmlformats.org/officeDocument/2006/relationships/slide"/><Relationship Id="rId55" Target="slides/slide5.xml" Type="http://schemas.openxmlformats.org/officeDocument/2006/relationships/slide"/><Relationship Id="rId56" Target="slides/slide6.xml" Type="http://schemas.openxmlformats.org/officeDocument/2006/relationships/slide"/><Relationship Id="rId57" Target="slides/slide7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CA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73555" y="1831487"/>
            <a:ext cx="7885745" cy="6624025"/>
          </a:xfrm>
          <a:custGeom>
            <a:avLst/>
            <a:gdLst/>
            <a:ahLst/>
            <a:cxnLst/>
            <a:rect r="r" b="b" t="t" l="l"/>
            <a:pathLst>
              <a:path h="6624025" w="7885745">
                <a:moveTo>
                  <a:pt x="0" y="0"/>
                </a:moveTo>
                <a:lnTo>
                  <a:pt x="7885745" y="0"/>
                </a:lnTo>
                <a:lnTo>
                  <a:pt x="7885745" y="6624026"/>
                </a:lnTo>
                <a:lnTo>
                  <a:pt x="0" y="66240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42012" y="5469306"/>
            <a:ext cx="6530551" cy="1714808"/>
            <a:chOff x="0" y="0"/>
            <a:chExt cx="1772327" cy="4653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72327" cy="465382"/>
            </a:xfrm>
            <a:custGeom>
              <a:avLst/>
              <a:gdLst/>
              <a:ahLst/>
              <a:cxnLst/>
              <a:rect r="r" b="b" t="t" l="l"/>
              <a:pathLst>
                <a:path h="465382" w="1772327">
                  <a:moveTo>
                    <a:pt x="41492" y="0"/>
                  </a:moveTo>
                  <a:lnTo>
                    <a:pt x="1730835" y="0"/>
                  </a:lnTo>
                  <a:cubicBezTo>
                    <a:pt x="1741839" y="0"/>
                    <a:pt x="1752393" y="4371"/>
                    <a:pt x="1760175" y="12153"/>
                  </a:cubicBezTo>
                  <a:cubicBezTo>
                    <a:pt x="1767956" y="19934"/>
                    <a:pt x="1772327" y="30488"/>
                    <a:pt x="1772327" y="41492"/>
                  </a:cubicBezTo>
                  <a:lnTo>
                    <a:pt x="1772327" y="423890"/>
                  </a:lnTo>
                  <a:cubicBezTo>
                    <a:pt x="1772327" y="446805"/>
                    <a:pt x="1753751" y="465382"/>
                    <a:pt x="1730835" y="465382"/>
                  </a:cubicBezTo>
                  <a:lnTo>
                    <a:pt x="41492" y="465382"/>
                  </a:lnTo>
                  <a:cubicBezTo>
                    <a:pt x="30488" y="465382"/>
                    <a:pt x="19934" y="461011"/>
                    <a:pt x="12153" y="453229"/>
                  </a:cubicBezTo>
                  <a:cubicBezTo>
                    <a:pt x="4371" y="445448"/>
                    <a:pt x="0" y="434894"/>
                    <a:pt x="0" y="423890"/>
                  </a:cubicBezTo>
                  <a:lnTo>
                    <a:pt x="0" y="41492"/>
                  </a:lnTo>
                  <a:cubicBezTo>
                    <a:pt x="0" y="30488"/>
                    <a:pt x="4371" y="19934"/>
                    <a:pt x="12153" y="12153"/>
                  </a:cubicBezTo>
                  <a:cubicBezTo>
                    <a:pt x="19934" y="4371"/>
                    <a:pt x="30488" y="0"/>
                    <a:pt x="41492" y="0"/>
                  </a:cubicBez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72327" cy="503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42012" y="2789856"/>
            <a:ext cx="6917239" cy="4201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66"/>
              </a:lnSpc>
            </a:pPr>
            <a:r>
              <a:rPr lang="en-US" sz="9704" spc="-262">
                <a:solidFill>
                  <a:srgbClr val="3D3D3D"/>
                </a:solidFill>
                <a:latin typeface="Neue Machina Ultra-Bold"/>
              </a:rPr>
              <a:t>solução</a:t>
            </a:r>
          </a:p>
          <a:p>
            <a:pPr>
              <a:lnSpc>
                <a:spcPts val="10966"/>
              </a:lnSpc>
            </a:pPr>
          </a:p>
          <a:p>
            <a:pPr>
              <a:lnSpc>
                <a:spcPts val="10966"/>
              </a:lnSpc>
            </a:pPr>
            <a:r>
              <a:rPr lang="en-US" sz="9704" spc="-262">
                <a:solidFill>
                  <a:srgbClr val="3D3D3D"/>
                </a:solidFill>
                <a:latin typeface="Neue Machina Ultra-Bold"/>
              </a:rPr>
              <a:t>user story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885A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6314" y="4201465"/>
            <a:ext cx="4629891" cy="5511775"/>
          </a:xfrm>
          <a:custGeom>
            <a:avLst/>
            <a:gdLst/>
            <a:ahLst/>
            <a:cxnLst/>
            <a:rect r="r" b="b" t="t" l="l"/>
            <a:pathLst>
              <a:path h="5511775" w="4629891">
                <a:moveTo>
                  <a:pt x="0" y="0"/>
                </a:moveTo>
                <a:lnTo>
                  <a:pt x="4629891" y="0"/>
                </a:lnTo>
                <a:lnTo>
                  <a:pt x="4629891" y="5511775"/>
                </a:lnTo>
                <a:lnTo>
                  <a:pt x="0" y="55117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446010" y="2249507"/>
            <a:ext cx="9974605" cy="6588030"/>
          </a:xfrm>
          <a:custGeom>
            <a:avLst/>
            <a:gdLst/>
            <a:ahLst/>
            <a:cxnLst/>
            <a:rect r="r" b="b" t="t" l="l"/>
            <a:pathLst>
              <a:path h="6588030" w="9974605">
                <a:moveTo>
                  <a:pt x="0" y="0"/>
                </a:moveTo>
                <a:lnTo>
                  <a:pt x="9974605" y="0"/>
                </a:lnTo>
                <a:lnTo>
                  <a:pt x="9974605" y="6588030"/>
                </a:lnTo>
                <a:lnTo>
                  <a:pt x="0" y="65880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709333" y="365884"/>
            <a:ext cx="7447959" cy="1135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01"/>
              </a:lnSpc>
            </a:pPr>
            <a:r>
              <a:rPr lang="en-US" sz="7700" spc="-207">
                <a:solidFill>
                  <a:srgbClr val="FBF6F1"/>
                </a:solidFill>
                <a:latin typeface="Neue Machina Ultra-Bold"/>
              </a:rPr>
              <a:t>ibis sorocaba</a:t>
            </a:r>
          </a:p>
        </p:txBody>
      </p:sp>
      <p:sp>
        <p:nvSpPr>
          <p:cNvPr name="AutoShape 5" id="5"/>
          <p:cNvSpPr/>
          <p:nvPr/>
        </p:nvSpPr>
        <p:spPr>
          <a:xfrm>
            <a:off x="5763981" y="2266701"/>
            <a:ext cx="2102612" cy="1213944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triangle" len="med" w="lg"/>
            <a:tailEnd type="triangle" len="med" w="lg"/>
          </a:ln>
        </p:spPr>
      </p:sp>
      <p:sp>
        <p:nvSpPr>
          <p:cNvPr name="TextBox 6" id="6"/>
          <p:cNvSpPr txBox="true"/>
          <p:nvPr/>
        </p:nvSpPr>
        <p:spPr>
          <a:xfrm rot="0">
            <a:off x="2616087" y="1573867"/>
            <a:ext cx="3147894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Agrandir Italics"/>
              </a:rPr>
              <a:t>como melhorar?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CA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387042" y="1073958"/>
            <a:ext cx="8587918" cy="8139085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5886519" y="3700029"/>
            <a:ext cx="3482397" cy="3316983"/>
          </a:xfrm>
          <a:custGeom>
            <a:avLst/>
            <a:gdLst/>
            <a:ahLst/>
            <a:cxnLst/>
            <a:rect r="r" b="b" t="t" l="l"/>
            <a:pathLst>
              <a:path h="3316983" w="3482397">
                <a:moveTo>
                  <a:pt x="0" y="0"/>
                </a:moveTo>
                <a:lnTo>
                  <a:pt x="3482397" y="0"/>
                </a:lnTo>
                <a:lnTo>
                  <a:pt x="3482397" y="3316983"/>
                </a:lnTo>
                <a:lnTo>
                  <a:pt x="0" y="33169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3537" y="474298"/>
            <a:ext cx="7447959" cy="1135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01"/>
              </a:lnSpc>
            </a:pPr>
            <a:r>
              <a:rPr lang="en-US" sz="7700" spc="-207">
                <a:solidFill>
                  <a:srgbClr val="3D3D3D"/>
                </a:solidFill>
                <a:latin typeface="Neue Machina Ultra-Bold"/>
              </a:rPr>
              <a:t>Avaliação: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0366" y="9069388"/>
            <a:ext cx="773430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-552138" y="3445583"/>
            <a:ext cx="7734300" cy="3435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0"/>
              </a:lnSpc>
            </a:pPr>
            <a:r>
              <a:rPr lang="en-US" sz="20000">
                <a:solidFill>
                  <a:srgbClr val="3D3D3D"/>
                </a:solidFill>
                <a:latin typeface="Open Sans Bold"/>
              </a:rPr>
              <a:t>4,3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AEE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61918" y="0"/>
            <a:ext cx="1994764" cy="2378258"/>
          </a:xfrm>
          <a:custGeom>
            <a:avLst/>
            <a:gdLst/>
            <a:ahLst/>
            <a:cxnLst/>
            <a:rect r="r" b="b" t="t" l="l"/>
            <a:pathLst>
              <a:path h="2378258" w="1994764">
                <a:moveTo>
                  <a:pt x="0" y="0"/>
                </a:moveTo>
                <a:lnTo>
                  <a:pt x="1994764" y="0"/>
                </a:lnTo>
                <a:lnTo>
                  <a:pt x="1994764" y="2378258"/>
                </a:lnTo>
                <a:lnTo>
                  <a:pt x="0" y="23782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619770" y="8004293"/>
            <a:ext cx="1668230" cy="1988948"/>
          </a:xfrm>
          <a:custGeom>
            <a:avLst/>
            <a:gdLst/>
            <a:ahLst/>
            <a:cxnLst/>
            <a:rect r="r" b="b" t="t" l="l"/>
            <a:pathLst>
              <a:path h="1988948" w="1668230">
                <a:moveTo>
                  <a:pt x="0" y="0"/>
                </a:moveTo>
                <a:lnTo>
                  <a:pt x="1668230" y="0"/>
                </a:lnTo>
                <a:lnTo>
                  <a:pt x="1668230" y="1988948"/>
                </a:lnTo>
                <a:lnTo>
                  <a:pt x="0" y="19889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172711" y="3412204"/>
            <a:ext cx="7558302" cy="3606438"/>
          </a:xfrm>
          <a:custGeom>
            <a:avLst/>
            <a:gdLst/>
            <a:ahLst/>
            <a:cxnLst/>
            <a:rect r="r" b="b" t="t" l="l"/>
            <a:pathLst>
              <a:path h="3606438" w="7558302">
                <a:moveTo>
                  <a:pt x="0" y="0"/>
                </a:moveTo>
                <a:lnTo>
                  <a:pt x="7558302" y="0"/>
                </a:lnTo>
                <a:lnTo>
                  <a:pt x="7558302" y="3606438"/>
                </a:lnTo>
                <a:lnTo>
                  <a:pt x="0" y="3606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39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16858" y="6894297"/>
            <a:ext cx="9056421" cy="2881025"/>
          </a:xfrm>
          <a:custGeom>
            <a:avLst/>
            <a:gdLst/>
            <a:ahLst/>
            <a:cxnLst/>
            <a:rect r="r" b="b" t="t" l="l"/>
            <a:pathLst>
              <a:path h="2881025" w="9056421">
                <a:moveTo>
                  <a:pt x="0" y="0"/>
                </a:moveTo>
                <a:lnTo>
                  <a:pt x="9056421" y="0"/>
                </a:lnTo>
                <a:lnTo>
                  <a:pt x="9056421" y="2881025"/>
                </a:lnTo>
                <a:lnTo>
                  <a:pt x="0" y="28810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1454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14149" y="3078889"/>
            <a:ext cx="8859129" cy="1964416"/>
          </a:xfrm>
          <a:custGeom>
            <a:avLst/>
            <a:gdLst/>
            <a:ahLst/>
            <a:cxnLst/>
            <a:rect r="r" b="b" t="t" l="l"/>
            <a:pathLst>
              <a:path h="1964416" w="8859129">
                <a:moveTo>
                  <a:pt x="0" y="0"/>
                </a:moveTo>
                <a:lnTo>
                  <a:pt x="8859130" y="0"/>
                </a:lnTo>
                <a:lnTo>
                  <a:pt x="8859130" y="1964416"/>
                </a:lnTo>
                <a:lnTo>
                  <a:pt x="0" y="196441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37907" y="330708"/>
            <a:ext cx="7447959" cy="2240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01"/>
              </a:lnSpc>
            </a:pPr>
            <a:r>
              <a:rPr lang="en-US" sz="7700" spc="-207">
                <a:solidFill>
                  <a:srgbClr val="3D3D3D"/>
                </a:solidFill>
                <a:latin typeface="Neue Machina Ultra-Bold"/>
              </a:rPr>
              <a:t>comentários</a:t>
            </a:r>
          </a:p>
          <a:p>
            <a:pPr>
              <a:lnSpc>
                <a:spcPts val="8701"/>
              </a:lnSpc>
            </a:pPr>
            <a:r>
              <a:rPr lang="en-US" sz="7700" spc="-207">
                <a:solidFill>
                  <a:srgbClr val="3D3D3D"/>
                </a:solidFill>
                <a:latin typeface="Neue Machina Ultra-Bold"/>
              </a:rPr>
              <a:t>frequentes: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AEE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0626" y="3075469"/>
            <a:ext cx="6551198" cy="6479730"/>
          </a:xfrm>
          <a:custGeom>
            <a:avLst/>
            <a:gdLst/>
            <a:ahLst/>
            <a:cxnLst/>
            <a:rect r="r" b="b" t="t" l="l"/>
            <a:pathLst>
              <a:path h="6479730" w="6551198">
                <a:moveTo>
                  <a:pt x="0" y="0"/>
                </a:moveTo>
                <a:lnTo>
                  <a:pt x="6551198" y="0"/>
                </a:lnTo>
                <a:lnTo>
                  <a:pt x="6551198" y="6479730"/>
                </a:lnTo>
                <a:lnTo>
                  <a:pt x="0" y="64797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9525000" y="836521"/>
            <a:ext cx="7001037" cy="1135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01"/>
              </a:lnSpc>
            </a:pPr>
            <a:r>
              <a:rPr lang="en-US" sz="7700" spc="-207">
                <a:solidFill>
                  <a:srgbClr val="3D3D3D"/>
                </a:solidFill>
                <a:latin typeface="Neue Machina Ultra-Bold"/>
              </a:rPr>
              <a:t>soluções: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452466" y="2672743"/>
            <a:ext cx="10482830" cy="585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>
                <a:solidFill>
                  <a:srgbClr val="3D3D3D"/>
                </a:solidFill>
                <a:latin typeface="Montserrat Medium"/>
              </a:rPr>
              <a:t>1. Melhorar a qualidade do atendimento, recebendo as demandas dos clientes com mais atenção e preocupação e comunicando a sede sobre os devidos problemas</a:t>
            </a:r>
          </a:p>
          <a:p>
            <a:pPr>
              <a:lnSpc>
                <a:spcPts val="3589"/>
              </a:lnSpc>
            </a:pPr>
          </a:p>
          <a:p>
            <a:pPr>
              <a:lnSpc>
                <a:spcPts val="3589"/>
              </a:lnSpc>
            </a:pPr>
            <a:r>
              <a:rPr lang="en-US" sz="2563">
                <a:solidFill>
                  <a:srgbClr val="3D3D3D"/>
                </a:solidFill>
                <a:latin typeface="Montserrat Medium"/>
              </a:rPr>
              <a:t>2. Informar aos clientes sobre o que está incluso e o que não está antes do chek-in (como exemplo: escova e pasta de dentes, toalha de rosto e itens do frigobar)</a:t>
            </a:r>
          </a:p>
          <a:p>
            <a:pPr>
              <a:lnSpc>
                <a:spcPts val="3589"/>
              </a:lnSpc>
            </a:pPr>
          </a:p>
          <a:p>
            <a:pPr>
              <a:lnSpc>
                <a:spcPts val="3589"/>
              </a:lnSpc>
            </a:pPr>
            <a:r>
              <a:rPr lang="en-US" sz="2563">
                <a:solidFill>
                  <a:srgbClr val="3D3D3D"/>
                </a:solidFill>
                <a:latin typeface="Montserrat Medium"/>
              </a:rPr>
              <a:t>3. Melhorar a qualidade do serviço de quarto, como a limpeza, organização das roupas de cama e banho. Também melhorar a questão do chuveiro (muitas reclamações sobre a água não esquentar, não ser quente o suficiente</a:t>
            </a:r>
          </a:p>
          <a:p>
            <a:pPr algn="l" marL="0" indent="0" lvl="0">
              <a:lnSpc>
                <a:spcPts val="3589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31318" y="165952"/>
            <a:ext cx="1994764" cy="2378258"/>
          </a:xfrm>
          <a:custGeom>
            <a:avLst/>
            <a:gdLst/>
            <a:ahLst/>
            <a:cxnLst/>
            <a:rect r="r" b="b" t="t" l="l"/>
            <a:pathLst>
              <a:path h="2378258" w="1994764">
                <a:moveTo>
                  <a:pt x="0" y="0"/>
                </a:moveTo>
                <a:lnTo>
                  <a:pt x="1994764" y="0"/>
                </a:lnTo>
                <a:lnTo>
                  <a:pt x="1994764" y="2378257"/>
                </a:lnTo>
                <a:lnTo>
                  <a:pt x="0" y="23782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885A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6756" y="4137565"/>
            <a:ext cx="7041011" cy="5120735"/>
          </a:xfrm>
          <a:custGeom>
            <a:avLst/>
            <a:gdLst/>
            <a:ahLst/>
            <a:cxnLst/>
            <a:rect r="r" b="b" t="t" l="l"/>
            <a:pathLst>
              <a:path h="5120735" w="7041011">
                <a:moveTo>
                  <a:pt x="0" y="0"/>
                </a:moveTo>
                <a:lnTo>
                  <a:pt x="7041011" y="0"/>
                </a:lnTo>
                <a:lnTo>
                  <a:pt x="7041011" y="5120735"/>
                </a:lnTo>
                <a:lnTo>
                  <a:pt x="0" y="51207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9144000" y="824195"/>
            <a:ext cx="7278314" cy="2173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82"/>
              </a:lnSpc>
            </a:pPr>
            <a:r>
              <a:rPr lang="en-US" sz="7506" spc="-202">
                <a:solidFill>
                  <a:srgbClr val="FBF6F1"/>
                </a:solidFill>
                <a:latin typeface="Neue Machina Ultra-Bold"/>
              </a:rPr>
              <a:t>considerações finais: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203149" y="3710590"/>
            <a:ext cx="9659855" cy="2808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33"/>
              </a:lnSpc>
            </a:pPr>
            <a:r>
              <a:rPr lang="en-US" sz="2666">
                <a:solidFill>
                  <a:srgbClr val="FBF6F1"/>
                </a:solidFill>
                <a:latin typeface="Montserrat Medium"/>
              </a:rPr>
              <a:t>Em geral, o ibis Sorocaba é um ótimo hotel para pessoas que estão viajando a trabalho ou sozinhas, mas para uma viagem em família ele deixa a desejar.</a:t>
            </a:r>
          </a:p>
          <a:p>
            <a:pPr algn="l" marL="0" indent="0" lvl="0">
              <a:lnSpc>
                <a:spcPts val="3733"/>
              </a:lnSpc>
              <a:spcBef>
                <a:spcPct val="0"/>
              </a:spcBef>
            </a:pPr>
            <a:r>
              <a:rPr lang="en-US" sz="2666">
                <a:solidFill>
                  <a:srgbClr val="FBF6F1"/>
                </a:solidFill>
                <a:latin typeface="Montserrat Medium"/>
              </a:rPr>
              <a:t>com as devidas melhorias, tem todo o potencial para chegar a um hotel 5 estrelas, devido ao fato de ser bem conhecido e estar bem localizado na cidade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379945" y="224844"/>
            <a:ext cx="1994764" cy="2378258"/>
          </a:xfrm>
          <a:custGeom>
            <a:avLst/>
            <a:gdLst/>
            <a:ahLst/>
            <a:cxnLst/>
            <a:rect r="r" b="b" t="t" l="l"/>
            <a:pathLst>
              <a:path h="2378258" w="1994764">
                <a:moveTo>
                  <a:pt x="0" y="0"/>
                </a:moveTo>
                <a:lnTo>
                  <a:pt x="1994763" y="0"/>
                </a:lnTo>
                <a:lnTo>
                  <a:pt x="1994763" y="2378258"/>
                </a:lnTo>
                <a:lnTo>
                  <a:pt x="0" y="23782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261918" y="7694135"/>
            <a:ext cx="1994764" cy="2378258"/>
          </a:xfrm>
          <a:custGeom>
            <a:avLst/>
            <a:gdLst/>
            <a:ahLst/>
            <a:cxnLst/>
            <a:rect r="r" b="b" t="t" l="l"/>
            <a:pathLst>
              <a:path h="2378258" w="1994764">
                <a:moveTo>
                  <a:pt x="0" y="0"/>
                </a:moveTo>
                <a:lnTo>
                  <a:pt x="1994764" y="0"/>
                </a:lnTo>
                <a:lnTo>
                  <a:pt x="1994764" y="2378257"/>
                </a:lnTo>
                <a:lnTo>
                  <a:pt x="0" y="23782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CA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80947" y="1533495"/>
            <a:ext cx="7478353" cy="7220010"/>
          </a:xfrm>
          <a:custGeom>
            <a:avLst/>
            <a:gdLst/>
            <a:ahLst/>
            <a:cxnLst/>
            <a:rect r="r" b="b" t="t" l="l"/>
            <a:pathLst>
              <a:path h="7220010" w="7478353">
                <a:moveTo>
                  <a:pt x="0" y="0"/>
                </a:moveTo>
                <a:lnTo>
                  <a:pt x="7478353" y="0"/>
                </a:lnTo>
                <a:lnTo>
                  <a:pt x="7478353" y="7220010"/>
                </a:lnTo>
                <a:lnTo>
                  <a:pt x="0" y="72200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2868764"/>
            <a:ext cx="7813428" cy="4255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965"/>
              </a:lnSpc>
            </a:pPr>
            <a:r>
              <a:rPr lang="en-US" sz="11189" spc="-302">
                <a:solidFill>
                  <a:srgbClr val="3D3D3D"/>
                </a:solidFill>
                <a:latin typeface="Neue Machina Ultra-Bold"/>
              </a:rPr>
              <a:t>Obrigada pela atenção!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974265"/>
            <a:ext cx="7127739" cy="577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06"/>
              </a:lnSpc>
            </a:pPr>
            <a:r>
              <a:rPr lang="en-US" sz="3900" spc="-105">
                <a:solidFill>
                  <a:srgbClr val="C1709A"/>
                </a:solidFill>
                <a:latin typeface="Neue Machina"/>
              </a:rPr>
              <a:t>Alguma dúvida?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DAGEGeq7JKU</dc:identifier>
  <dcterms:modified xsi:type="dcterms:W3CDTF">2011-08-01T06:04:30Z</dcterms:modified>
  <cp:revision>1</cp:revision>
  <dc:title>Lilac Illustrated Digital Marketing Plan Presentation</dc:title>
</cp:coreProperties>
</file>

<file path=docProps/thumbnail.jpeg>
</file>